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6" r:id="rId4"/>
    <p:sldId id="268" r:id="rId5"/>
    <p:sldId id="267" r:id="rId6"/>
    <p:sldId id="272" r:id="rId7"/>
    <p:sldId id="258" r:id="rId8"/>
    <p:sldId id="271" r:id="rId9"/>
    <p:sldId id="259" r:id="rId10"/>
    <p:sldId id="260" r:id="rId11"/>
    <p:sldId id="269" r:id="rId12"/>
    <p:sldId id="261" r:id="rId13"/>
    <p:sldId id="270" r:id="rId14"/>
    <p:sldId id="262" r:id="rId15"/>
    <p:sldId id="263" r:id="rId16"/>
    <p:sldId id="264" r:id="rId17"/>
    <p:sldId id="273" r:id="rId18"/>
    <p:sldId id="2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AF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72" autoAdjust="0"/>
    <p:restoredTop sz="94660"/>
  </p:normalViewPr>
  <p:slideViewPr>
    <p:cSldViewPr snapToGrid="0">
      <p:cViewPr varScale="1">
        <p:scale>
          <a:sx n="67" d="100"/>
          <a:sy n="67" d="100"/>
        </p:scale>
        <p:origin x="318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700A-0CEB-4C74-BCDA-CF715AC0EC54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7FE5-3CCA-4EB9-B26F-4D9C4FEEE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42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700A-0CEB-4C74-BCDA-CF715AC0EC54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7FE5-3CCA-4EB9-B26F-4D9C4FEEE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82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700A-0CEB-4C74-BCDA-CF715AC0EC54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7FE5-3CCA-4EB9-B26F-4D9C4FEEE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06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700A-0CEB-4C74-BCDA-CF715AC0EC54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7FE5-3CCA-4EB9-B26F-4D9C4FEEE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9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700A-0CEB-4C74-BCDA-CF715AC0EC54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7FE5-3CCA-4EB9-B26F-4D9C4FEEE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41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700A-0CEB-4C74-BCDA-CF715AC0EC54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7FE5-3CCA-4EB9-B26F-4D9C4FEEE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47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700A-0CEB-4C74-BCDA-CF715AC0EC54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7FE5-3CCA-4EB9-B26F-4D9C4FEEE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81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700A-0CEB-4C74-BCDA-CF715AC0EC54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7FE5-3CCA-4EB9-B26F-4D9C4FEEE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4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700A-0CEB-4C74-BCDA-CF715AC0EC54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7FE5-3CCA-4EB9-B26F-4D9C4FEEE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17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700A-0CEB-4C74-BCDA-CF715AC0EC54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7FE5-3CCA-4EB9-B26F-4D9C4FEEE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57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700A-0CEB-4C74-BCDA-CF715AC0EC54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7FE5-3CCA-4EB9-B26F-4D9C4FEEE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3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2700A-0CEB-4C74-BCDA-CF715AC0EC54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E7FE5-3CCA-4EB9-B26F-4D9C4FEEE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3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79" y="-396239"/>
            <a:ext cx="9975533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</a:rPr>
              <a:t>LAI </a:t>
            </a:r>
          </a:p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	LAND ECONOMICS 	WEEKEND 	</a:t>
            </a:r>
          </a:p>
          <a:p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PHILADELPHIA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	April 27-29, 2017</a:t>
            </a:r>
          </a:p>
        </p:txBody>
      </p:sp>
    </p:spTree>
    <p:extLst>
      <p:ext uri="{BB962C8B-B14F-4D97-AF65-F5344CB8AC3E}">
        <p14:creationId xmlns:p14="http://schemas.microsoft.com/office/powerpoint/2010/main" val="423306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42127" y="4072622"/>
            <a:ext cx="7877908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FRIDAY</a:t>
            </a:r>
          </a:p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PENNOVATION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7"/>
            <a:ext cx="7598987" cy="4265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1410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6597" y="1783091"/>
            <a:ext cx="46970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Dine-Around at Philly's Top Restaurants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146" y="120284"/>
            <a:ext cx="3610663" cy="2106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" y="120284"/>
            <a:ext cx="3161655" cy="2106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50" y="2413448"/>
            <a:ext cx="5880140" cy="4410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3703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463" y="0"/>
            <a:ext cx="781135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92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SATURDAY</a:t>
            </a:r>
            <a:r>
              <a:rPr lang="en-US" sz="9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0"/>
            <a:endParaRPr lang="en-US" sz="6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Bold 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 Revitalization Plans</a:t>
            </a:r>
          </a:p>
        </p:txBody>
      </p:sp>
    </p:spTree>
    <p:extLst>
      <p:ext uri="{BB962C8B-B14F-4D97-AF65-F5344CB8AC3E}">
        <p14:creationId xmlns:p14="http://schemas.microsoft.com/office/powerpoint/2010/main" val="2182585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FD0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58241"/>
            <a:ext cx="662906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9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SATURDAY</a:t>
            </a:r>
            <a:r>
              <a:rPr lang="en-US" sz="9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0"/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 EAST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9593"/>
            <a:ext cx="5463153" cy="3138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" r="19072"/>
          <a:stretch/>
        </p:blipFill>
        <p:spPr>
          <a:xfrm>
            <a:off x="6511860" y="1"/>
            <a:ext cx="568014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5612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FD0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557289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9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SATURDAY</a:t>
            </a:r>
          </a:p>
          <a:p>
            <a:pPr lvl="0"/>
            <a:endParaRPr lang="en-US" sz="3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36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FRINGEARTS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591" t="-2667" r="4078" b="1"/>
          <a:stretch/>
        </p:blipFill>
        <p:spPr>
          <a:xfrm>
            <a:off x="6536725" y="-185351"/>
            <a:ext cx="5655276" cy="7043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5536"/>
            <a:ext cx="6002508" cy="2822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606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FD0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hiladelphia navy yard urban outfitter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3" t="20066" r="-1009"/>
          <a:stretch/>
        </p:blipFill>
        <p:spPr bwMode="auto">
          <a:xfrm>
            <a:off x="5901924" y="4114468"/>
            <a:ext cx="6425513" cy="2743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23" y="-3404"/>
            <a:ext cx="517222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9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SATURDAY</a:t>
            </a:r>
          </a:p>
          <a:p>
            <a:pPr lvl="0"/>
            <a:endParaRPr lang="en-US" sz="3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36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NAVY 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479"/>
            <a:ext cx="5052447" cy="3356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351" y="-3405"/>
            <a:ext cx="6240649" cy="4117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530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FD0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19785" y="0"/>
            <a:ext cx="5172223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9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SATURDAY</a:t>
            </a:r>
          </a:p>
          <a:p>
            <a:pPr lvl="0"/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LAI AWARDS </a:t>
            </a:r>
          </a:p>
          <a:p>
            <a:pPr lvl="0"/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DINNER</a:t>
            </a:r>
          </a:p>
          <a:p>
            <a:pPr lvl="0"/>
            <a:endParaRPr lang="en-US" sz="4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FRISCO'S VAULT 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 </a:t>
            </a:r>
          </a:p>
          <a:p>
            <a:pPr lvl="0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PACKARD BUILDING</a:t>
            </a:r>
          </a:p>
          <a:p>
            <a:pPr lvl="0"/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894" r="21485"/>
          <a:stretch/>
        </p:blipFill>
        <p:spPr>
          <a:xfrm>
            <a:off x="-128581" y="0"/>
            <a:ext cx="7148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67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FD0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EXTEND YOUR STAY!</a:t>
            </a:r>
          </a:p>
        </p:txBody>
      </p:sp>
      <p:pic>
        <p:nvPicPr>
          <p:cNvPr id="6" name="Picture 2" descr="Image result for Art museum philadelph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75" y="1790194"/>
            <a:ext cx="4265234" cy="2841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495274" y="4674221"/>
            <a:ext cx="42194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/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PHILADELPHIA MUSEUM OF 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-5998" y="3905328"/>
            <a:ext cx="5460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/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INDEPENDENCE NATIONAL HISTORIC PARK</a:t>
            </a:r>
          </a:p>
        </p:txBody>
      </p:sp>
      <p:sp>
        <p:nvSpPr>
          <p:cNvPr id="9" name="Rectangle 8"/>
          <p:cNvSpPr/>
          <p:nvPr/>
        </p:nvSpPr>
        <p:spPr>
          <a:xfrm>
            <a:off x="4729901" y="6198627"/>
            <a:ext cx="3023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/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BARNES MUSEUM</a:t>
            </a:r>
          </a:p>
        </p:txBody>
      </p:sp>
      <p:pic>
        <p:nvPicPr>
          <p:cNvPr id="11" name="Picture 6" descr="Image result for barnes found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527" y="4631262"/>
            <a:ext cx="2705374" cy="202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5959"/>
            <a:ext cx="4049055" cy="2699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1371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450" y="-146749"/>
            <a:ext cx="700087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5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 US</a:t>
            </a:r>
            <a:endParaRPr lang="en-US" sz="6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73029" y="162729"/>
            <a:ext cx="797837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 27-29, 2017</a:t>
            </a:r>
          </a:p>
          <a:p>
            <a:pPr lvl="0"/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884" y="2340387"/>
            <a:ext cx="6335209" cy="420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15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Image result for loews hotel philadelphia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Image result for love statu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0" t="13312" r="20117"/>
          <a:stretch/>
        </p:blipFill>
        <p:spPr bwMode="auto">
          <a:xfrm>
            <a:off x="2931905" y="7937"/>
            <a:ext cx="2755667" cy="2505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Image result for independence hal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0" descr="Image result for independence hall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Image result for independence hall"/>
          <p:cNvSpPr>
            <a:spLocks noChangeAspect="1" noChangeArrowheads="1"/>
          </p:cNvSpPr>
          <p:nvPr/>
        </p:nvSpPr>
        <p:spPr bwMode="auto">
          <a:xfrm>
            <a:off x="3500452" y="2935705"/>
            <a:ext cx="1692353" cy="169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File:Independence Hall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 descr="Image result for philadelphia shopp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2634699"/>
            <a:ext cx="3017023" cy="2262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philadelphia dining 13th stre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5278425"/>
            <a:ext cx="4029559" cy="1579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03820" y="423202"/>
            <a:ext cx="61693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 Great Time to Visit Philadelphia...</a:t>
            </a:r>
            <a:r>
              <a:rPr lang="en-US" sz="2800" b="1" dirty="0">
                <a:latin typeface="Calibri" panose="020F0502020204030204" pitchFamily="34" charset="0"/>
              </a:rPr>
              <a:t>  </a:t>
            </a:r>
            <a:br>
              <a:rPr lang="en-US" sz="2000" dirty="0">
                <a:latin typeface="Calibri" panose="020F0502020204030204" pitchFamily="34" charset="0"/>
              </a:rPr>
            </a:br>
            <a:endParaRPr lang="en-US" sz="2000" dirty="0">
              <a:latin typeface="Calibri" panose="020F0502020204030204" pitchFamily="34" charset="0"/>
            </a:endParaRP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One of America's Greatest Eating Cities -- </a:t>
            </a:r>
            <a:r>
              <a:rPr lang="en-US" sz="2000" b="1" dirty="0">
                <a:latin typeface="Calibri" panose="020F0502020204030204" pitchFamily="34" charset="0"/>
              </a:rPr>
              <a:t>Bon Appetite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No. 1 Most Exciting Place to See in the U.S. in 2016 -- </a:t>
            </a:r>
            <a:r>
              <a:rPr lang="en-US" sz="2000" b="1" dirty="0">
                <a:latin typeface="Calibri" panose="020F0502020204030204" pitchFamily="34" charset="0"/>
              </a:rPr>
              <a:t>Lonely Planet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Fastest Growing Population of Millennials among 10 largest U.S. Cities -- </a:t>
            </a:r>
            <a:r>
              <a:rPr lang="en-US" sz="2000" b="1" dirty="0">
                <a:latin typeface="Calibri" panose="020F0502020204030204" pitchFamily="34" charset="0"/>
              </a:rPr>
              <a:t>U.S. Census Bureau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Best City for Millennials -- </a:t>
            </a:r>
            <a:r>
              <a:rPr lang="en-US" sz="2000" b="1" dirty="0">
                <a:latin typeface="Calibri" panose="020F0502020204030204" pitchFamily="34" charset="0"/>
              </a:rPr>
              <a:t>Forbes survey, 2016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Top Place to visit in the U.S. -- </a:t>
            </a:r>
            <a:r>
              <a:rPr lang="en-US" sz="2000" b="1" dirty="0">
                <a:latin typeface="Calibri" panose="020F0502020204030204" pitchFamily="34" charset="0"/>
              </a:rPr>
              <a:t>NY Times list of 52 Places to Visit in 2015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First World Heritage City in the U.S. -- </a:t>
            </a:r>
            <a:r>
              <a:rPr lang="en-US" sz="2000" b="1" dirty="0">
                <a:latin typeface="Calibri" panose="020F0502020204030204" pitchFamily="34" charset="0"/>
              </a:rPr>
              <a:t>Selected by Organization of World Heritage Cities in 2015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No. 2 Best Shopping City --</a:t>
            </a:r>
            <a:r>
              <a:rPr lang="en-US" sz="2000" b="1" dirty="0">
                <a:latin typeface="Calibri" panose="020F0502020204030204" pitchFamily="34" charset="0"/>
              </a:rPr>
              <a:t> Conde Nast Traveler, 2015 Reader's Choice Awards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One of Top Food Cities of 2015 -- </a:t>
            </a:r>
            <a:r>
              <a:rPr lang="en-US" sz="2000" b="1" dirty="0">
                <a:latin typeface="Calibri" panose="020F0502020204030204" pitchFamily="34" charset="0"/>
              </a:rPr>
              <a:t>Zagat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647" y="5414723"/>
            <a:ext cx="2628032" cy="1306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28311"/>
          <a:stretch/>
        </p:blipFill>
        <p:spPr>
          <a:xfrm>
            <a:off x="199852" y="160336"/>
            <a:ext cx="2515808" cy="2337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4" name="Picture 20" descr="Image result for dilworth park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1"/>
          <a:stretch/>
        </p:blipFill>
        <p:spPr bwMode="auto">
          <a:xfrm>
            <a:off x="3123481" y="3023637"/>
            <a:ext cx="2780339" cy="2114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527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FD0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Image result for loews hotel philadelphia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76442" y="428241"/>
            <a:ext cx="70155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Host Hotel: </a:t>
            </a:r>
          </a:p>
          <a:p>
            <a:pPr lvl="0" algn="ctr"/>
            <a:endParaRPr lang="en-US" sz="1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LOEWS Philadelphia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 PSFS Building</a:t>
            </a:r>
          </a:p>
        </p:txBody>
      </p:sp>
      <p:pic>
        <p:nvPicPr>
          <p:cNvPr id="2050" name="Picture 2" descr="Image result for lowes philadelph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176435" cy="6866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401" y="4038009"/>
            <a:ext cx="6468455" cy="2672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7783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FD0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Image result for loews hotel philadelphia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04707" y="1402783"/>
            <a:ext cx="65112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Philadelphia:  </a:t>
            </a:r>
          </a:p>
          <a:p>
            <a:pPr lvl="0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Past, Present and Future</a:t>
            </a:r>
          </a:p>
          <a:p>
            <a:pPr lvl="0"/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Walking Tour around Philadelphia's City Hall and Center Square</a:t>
            </a:r>
          </a:p>
        </p:txBody>
      </p:sp>
      <p:pic>
        <p:nvPicPr>
          <p:cNvPr id="3074" name="Picture 2" descr="Image result for philadelphia city hal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" r="4998"/>
          <a:stretch/>
        </p:blipFill>
        <p:spPr bwMode="auto">
          <a:xfrm>
            <a:off x="0" y="1275451"/>
            <a:ext cx="5680720" cy="5176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31627" y="-214718"/>
            <a:ext cx="540473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9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THURSDAY</a:t>
            </a:r>
          </a:p>
        </p:txBody>
      </p:sp>
    </p:spTree>
    <p:extLst>
      <p:ext uri="{BB962C8B-B14F-4D97-AF65-F5344CB8AC3E}">
        <p14:creationId xmlns:p14="http://schemas.microsoft.com/office/powerpoint/2010/main" val="185620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FD0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Image result for loews hotel philadelphia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50000" y="428237"/>
            <a:ext cx="584200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THURSDAY</a:t>
            </a:r>
          </a:p>
          <a:p>
            <a:pPr lvl="0"/>
            <a:r>
              <a:rPr lang="en-US" sz="6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PRESIDENT’S RECEPETION</a:t>
            </a:r>
            <a:endParaRPr lang="en-US" sz="6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33rd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Floor 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Boardroom  </a:t>
            </a:r>
          </a:p>
          <a:p>
            <a:pPr lvl="0"/>
            <a:r>
              <a:rPr lang="en-US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LOEWS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939"/>
            <a:ext cx="6350001" cy="690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2977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599096"/>
            <a:ext cx="11995439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15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FRIDAY</a:t>
            </a:r>
          </a:p>
          <a:p>
            <a:pPr lvl="0" algn="ctr"/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BRIDGING THE SCHUYLKILL RIVER</a:t>
            </a:r>
          </a:p>
          <a:p>
            <a:pPr lvl="0"/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1346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44498" y="379307"/>
            <a:ext cx="5857104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FRIDAY</a:t>
            </a:r>
          </a:p>
          <a:p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COMCAST INNOVATION </a:t>
            </a:r>
          </a:p>
          <a:p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 CENTER</a:t>
            </a:r>
          </a:p>
        </p:txBody>
      </p:sp>
      <p:pic>
        <p:nvPicPr>
          <p:cNvPr id="5122" name="Picture 2" descr="Image result for comcast innovation and technology ce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863387"/>
            <a:ext cx="6827740" cy="5289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089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62903" y="1952789"/>
            <a:ext cx="441729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6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Lunch 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</a:t>
            </a:r>
            <a:r>
              <a:rPr lang="en-US" sz="6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</a:p>
          <a:p>
            <a:endParaRPr lang="en-US" sz="60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30th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Street Station Master Plan</a:t>
            </a:r>
          </a:p>
        </p:txBody>
      </p:sp>
      <p:pic>
        <p:nvPicPr>
          <p:cNvPr id="4098" name="Picture 2" descr="Image result for 30th street station master 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4" y="2386739"/>
            <a:ext cx="7154773" cy="4342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95393" y="383126"/>
            <a:ext cx="4384726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FRIDAY</a:t>
            </a:r>
          </a:p>
        </p:txBody>
      </p:sp>
    </p:spTree>
    <p:extLst>
      <p:ext uri="{BB962C8B-B14F-4D97-AF65-F5344CB8AC3E}">
        <p14:creationId xmlns:p14="http://schemas.microsoft.com/office/powerpoint/2010/main" val="2369736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60730" y="0"/>
            <a:ext cx="7877908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FRIDAY</a:t>
            </a:r>
          </a:p>
          <a:p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CIRA Center Complex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4543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118</Words>
  <Application>Microsoft Office PowerPoint</Application>
  <PresentationFormat>Widescreen</PresentationFormat>
  <Paragraphs>80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Natalia Serejko</dc:creator>
  <cp:lastModifiedBy>Natalia Serejko</cp:lastModifiedBy>
  <cp:revision>39</cp:revision>
  <dcterms:created xsi:type="dcterms:W3CDTF">2016-09-12T13:42:16Z</dcterms:created>
  <dcterms:modified xsi:type="dcterms:W3CDTF">2016-09-19T16:28:19Z</dcterms:modified>
</cp:coreProperties>
</file>