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1"/>
  </p:notesMasterIdLst>
  <p:handoutMasterIdLst>
    <p:handoutMasterId r:id="rId22"/>
  </p:handoutMasterIdLst>
  <p:sldIdLst>
    <p:sldId id="565" r:id="rId2"/>
    <p:sldId id="570" r:id="rId3"/>
    <p:sldId id="566" r:id="rId4"/>
    <p:sldId id="575" r:id="rId5"/>
    <p:sldId id="561" r:id="rId6"/>
    <p:sldId id="562" r:id="rId7"/>
    <p:sldId id="555" r:id="rId8"/>
    <p:sldId id="265" r:id="rId9"/>
    <p:sldId id="572" r:id="rId10"/>
    <p:sldId id="559" r:id="rId11"/>
    <p:sldId id="573" r:id="rId12"/>
    <p:sldId id="406" r:id="rId13"/>
    <p:sldId id="529" r:id="rId14"/>
    <p:sldId id="560" r:id="rId15"/>
    <p:sldId id="563" r:id="rId16"/>
    <p:sldId id="564" r:id="rId17"/>
    <p:sldId id="259" r:id="rId18"/>
    <p:sldId id="519" r:id="rId19"/>
    <p:sldId id="412" r:id="rId20"/>
  </p:sldIdLst>
  <p:sldSz cx="9144000" cy="6858000" type="screen4x3"/>
  <p:notesSz cx="6858000" cy="9144000"/>
  <p:defaultTextStyle>
    <a:defPPr>
      <a:defRPr lang="en-US"/>
    </a:defPPr>
    <a:lvl1pPr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1pPr>
    <a:lvl2pPr marL="609528" indent="-380955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2pPr>
    <a:lvl3pPr marL="1219058" indent="-761911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3pPr>
    <a:lvl4pPr marL="1828586" indent="-1142867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4pPr>
    <a:lvl5pPr marL="2438115" indent="-1523822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5pPr>
    <a:lvl6pPr marL="1142867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6pPr>
    <a:lvl7pPr marL="1371440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7pPr>
    <a:lvl8pPr marL="1600013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8pPr>
    <a:lvl9pPr marL="1828586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showPr showNarration="1" useTimings="0">
    <p:present/>
    <p:sldAll/>
    <p:penClr>
      <a:schemeClr val="tx1"/>
    </p:penClr>
  </p:showPr>
  <p:clrMru>
    <a:srgbClr val="010000"/>
    <a:srgbClr val="2F3A49"/>
    <a:srgbClr val="4A5B74"/>
    <a:srgbClr val="1D8EEA"/>
    <a:srgbClr val="3A3B39"/>
    <a:srgbClr val="191F29"/>
    <a:srgbClr val="252E3C"/>
    <a:srgbClr val="2E3949"/>
    <a:srgbClr val="E63B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4476" autoAdjust="0"/>
    <p:restoredTop sz="94660" autoAdjust="0"/>
  </p:normalViewPr>
  <p:slideViewPr>
    <p:cSldViewPr snapToGrid="0" snapToObjects="1">
      <p:cViewPr>
        <p:scale>
          <a:sx n="150" d="100"/>
          <a:sy n="150" d="100"/>
        </p:scale>
        <p:origin x="-88" y="-88"/>
      </p:cViewPr>
      <p:guideLst>
        <p:guide orient="horz" pos="-2160"/>
        <p:guide pos="-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3F0B22-80D8-A240-88D8-6CDFB08692D4}" type="datetimeFigureOut">
              <a:rPr lang="en-US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9D954-FF45-1542-8BE6-C7588FB0C5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A0CD6-79AE-434D-9C95-B8429B014377}" type="datetimeFigureOut">
              <a:rPr lang="en-US"/>
              <a:pPr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778C44-DDF9-3749-ACF5-CE6D4EBD2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ＭＳ Ｐゴシック" pitchFamily="33" charset="-128"/>
      </a:defRPr>
    </a:lvl1pPr>
    <a:lvl2pPr marL="60952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2pPr>
    <a:lvl3pPr marL="121905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3pPr>
    <a:lvl4pPr marL="1828586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4pPr>
    <a:lvl5pPr marL="2438115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5pPr>
    <a:lvl6pPr marL="3047797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5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1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73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46785-9316-C64C-82F5-3D8F4442FAF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F3BAF-64F1-624A-AEF4-29ED43C1E4A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Board of 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43000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14053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87468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94775" y="2229644"/>
            <a:ext cx="1600200" cy="160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9375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33412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4898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9" name="Picture 28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Desk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979719" y="2366963"/>
            <a:ext cx="3254597" cy="18375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0"/>
            <a:ext cx="9144001" cy="3376691"/>
          </a:xfrm>
        </p:spPr>
        <p:txBody>
          <a:bodyPr rtlCol="0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-1922" y="2155825"/>
            <a:ext cx="9145923" cy="2261395"/>
          </a:xfrm>
        </p:spPr>
        <p:txBody>
          <a:bodyPr rtlCol="0">
            <a:norm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507454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861436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222407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4576388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5932014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7290760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pic>
        <p:nvPicPr>
          <p:cNvPr id="31" name="Picture 30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1" y="2165350"/>
            <a:ext cx="3830613" cy="2166144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2122488"/>
            <a:ext cx="4571630" cy="2617788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4572597" y="1686403"/>
            <a:ext cx="4571630" cy="349329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5A6A5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F1730293-CE50-CF47-A819-F1125F1C84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32952" y="6173789"/>
            <a:ext cx="553849" cy="182563"/>
          </a:xfrm>
          <a:prstGeom prst="rect">
            <a:avLst/>
          </a:prstGeom>
        </p:spPr>
        <p:txBody>
          <a:bodyPr lIns="121912" tIns="60956" rIns="121912" bIns="60956" anchor="ctr">
            <a:prstTxWarp prst="textNoShape">
              <a:avLst/>
            </a:prstTxWarp>
          </a:bodyPr>
          <a:lstStyle/>
          <a:p>
            <a:pPr algn="ctr"/>
            <a:fld id="{D2A80452-6C1B-A14F-B68E-7CFA388D6371}" type="slidenum">
              <a:rPr lang="en-US" sz="900">
                <a:solidFill>
                  <a:schemeClr val="accent3"/>
                </a:solidFill>
                <a:latin typeface="Roboto Regular" charset="0"/>
                <a:ea typeface="Roboto Regular" charset="0"/>
                <a:cs typeface="Roboto Regular" charset="0"/>
              </a:rPr>
              <a:pPr algn="ctr"/>
              <a:t>‹#›</a:t>
            </a:fld>
            <a:endParaRPr lang="en-US" sz="900" dirty="0">
              <a:solidFill>
                <a:schemeClr val="accent3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ransition spd="med" advClick="0" advTm="2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6354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2pPr>
      <a:lvl3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3pPr>
      <a:lvl4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4pPr>
      <a:lvl5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5pPr>
      <a:lvl6pPr marL="22857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6pPr>
      <a:lvl7pPr marL="457146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7pPr>
      <a:lvl8pPr marL="685719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8pPr>
      <a:lvl9pPr marL="91429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9pPr>
    </p:titleStyle>
    <p:bodyStyle>
      <a:lvl1pPr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5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marL="456354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4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2pPr>
      <a:lvl3pPr marL="913500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1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3pPr>
      <a:lvl4pPr marL="1370647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4pPr>
      <a:lvl5pPr marL="1827793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WELCOME NEW MEMBERS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CHAPTER NAME OF LAMBDA ALPHA INTERNATIONAL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0" name="Picture 9" descr="LAI_logo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ELY CHAPTER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CONNECT LOCALLY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9"/>
            <a:ext cx="3157538" cy="2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New Member Initiation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[Number] Events per year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Engage in discussions about issues that matter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Connect with other top professionals in the Chicago area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Gain valuable insights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Develop strong relationships with colleagues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RECENT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CHAPTER EVENTS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9"/>
            <a:ext cx="3157538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1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2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37188" y="3871130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UPCOMING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7188" y="4187868"/>
            <a:ext cx="3157538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1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2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Event 3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iMa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6" y="1802608"/>
            <a:ext cx="4431507" cy="38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Placeholder 22" descr="LAI web screenshot.tiff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89" r="1589"/>
          <a:stretch>
            <a:fillRect/>
          </a:stretch>
        </p:blipFill>
        <p:spPr>
          <a:xfrm>
            <a:off x="4979989" y="2366963"/>
            <a:ext cx="3254375" cy="1837532"/>
          </a:xfr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83519" y="2344739"/>
            <a:ext cx="2587878" cy="2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ONLINE MEMBERSHIP DIRECTORY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83519" y="2579689"/>
            <a:ext cx="2888456" cy="137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SELF-MAINTAINING</a:t>
            </a:r>
          </a:p>
          <a:p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PROFILE INCLUDES</a:t>
            </a: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Contact Information/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Resume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Website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link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Photo</a:t>
            </a: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Areas of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interest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Availability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for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speaking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engagements 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59720" y="4205840"/>
            <a:ext cx="1643408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CHAPTER CONTACTS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59719" y="4825499"/>
            <a:ext cx="2181942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PROFESSIONAL RESOURCES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28689" y="2247939"/>
            <a:ext cx="519906" cy="520700"/>
            <a:chOff x="17298985" y="4351814"/>
            <a:chExt cx="1388351" cy="1388169"/>
          </a:xfrm>
        </p:grpSpPr>
        <p:sp>
          <p:nvSpPr>
            <p:cNvPr id="34" name="Oval 33"/>
            <p:cNvSpPr/>
            <p:nvPr/>
          </p:nvSpPr>
          <p:spPr>
            <a:xfrm>
              <a:off x="17298985" y="4351814"/>
              <a:ext cx="1388351" cy="1388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8" name="Freeform 6"/>
            <p:cNvSpPr>
              <a:spLocks noChangeArrowheads="1"/>
            </p:cNvSpPr>
            <p:nvPr/>
          </p:nvSpPr>
          <p:spPr bwMode="auto">
            <a:xfrm>
              <a:off x="17640413" y="4702250"/>
              <a:ext cx="709067" cy="695025"/>
            </a:xfrm>
            <a:custGeom>
              <a:avLst/>
              <a:gdLst>
                <a:gd name="T0" fmla="*/ 678724 w 444"/>
                <a:gd name="T1" fmla="*/ 27162 h 435"/>
                <a:gd name="T2" fmla="*/ 678724 w 444"/>
                <a:gd name="T3" fmla="*/ 27162 h 435"/>
                <a:gd name="T4" fmla="*/ 550964 w 444"/>
                <a:gd name="T5" fmla="*/ 55922 h 435"/>
                <a:gd name="T6" fmla="*/ 0 w 444"/>
                <a:gd name="T7" fmla="*/ 354702 h 435"/>
                <a:gd name="T8" fmla="*/ 311415 w 444"/>
                <a:gd name="T9" fmla="*/ 396244 h 435"/>
                <a:gd name="T10" fmla="*/ 352937 w 444"/>
                <a:gd name="T11" fmla="*/ 693427 h 435"/>
                <a:gd name="T12" fmla="*/ 637202 w 444"/>
                <a:gd name="T13" fmla="*/ 142201 h 435"/>
                <a:gd name="T14" fmla="*/ 678724 w 444"/>
                <a:gd name="T15" fmla="*/ 27162 h 435"/>
                <a:gd name="T16" fmla="*/ 608456 w 444"/>
                <a:gd name="T17" fmla="*/ 99061 h 435"/>
                <a:gd name="T18" fmla="*/ 608456 w 444"/>
                <a:gd name="T19" fmla="*/ 99061 h 435"/>
                <a:gd name="T20" fmla="*/ 381682 w 444"/>
                <a:gd name="T21" fmla="*/ 509685 h 435"/>
                <a:gd name="T22" fmla="*/ 367309 w 444"/>
                <a:gd name="T23" fmla="*/ 325943 h 435"/>
                <a:gd name="T24" fmla="*/ 608456 w 444"/>
                <a:gd name="T25" fmla="*/ 99061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031808" y="4049439"/>
            <a:ext cx="520700" cy="519907"/>
            <a:chOff x="17333273" y="6967086"/>
            <a:chExt cx="1388351" cy="1388169"/>
          </a:xfrm>
        </p:grpSpPr>
        <p:sp>
          <p:nvSpPr>
            <p:cNvPr id="37" name="Oval 36"/>
            <p:cNvSpPr/>
            <p:nvPr/>
          </p:nvSpPr>
          <p:spPr>
            <a:xfrm>
              <a:off x="17333273" y="6967086"/>
              <a:ext cx="1388351" cy="13881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6" name="Freeform 52"/>
            <p:cNvSpPr>
              <a:spLocks noChangeArrowheads="1"/>
            </p:cNvSpPr>
            <p:nvPr/>
          </p:nvSpPr>
          <p:spPr bwMode="auto">
            <a:xfrm>
              <a:off x="17714642" y="7279803"/>
              <a:ext cx="695668" cy="721197"/>
            </a:xfrm>
            <a:custGeom>
              <a:avLst/>
              <a:gdLst>
                <a:gd name="T0" fmla="*/ 193160 w 479"/>
                <a:gd name="T1" fmla="*/ 719749 h 498"/>
                <a:gd name="T2" fmla="*/ 193160 w 479"/>
                <a:gd name="T3" fmla="*/ 719749 h 498"/>
                <a:gd name="T4" fmla="*/ 76974 w 479"/>
                <a:gd name="T5" fmla="*/ 666166 h 498"/>
                <a:gd name="T6" fmla="*/ 76974 w 479"/>
                <a:gd name="T7" fmla="*/ 411285 h 498"/>
                <a:gd name="T8" fmla="*/ 437153 w 479"/>
                <a:gd name="T9" fmla="*/ 50687 h 498"/>
                <a:gd name="T10" fmla="*/ 566410 w 479"/>
                <a:gd name="T11" fmla="*/ 13034 h 498"/>
                <a:gd name="T12" fmla="*/ 656455 w 479"/>
                <a:gd name="T13" fmla="*/ 102821 h 498"/>
                <a:gd name="T14" fmla="*/ 617242 w 479"/>
                <a:gd name="T15" fmla="*/ 230262 h 498"/>
                <a:gd name="T16" fmla="*/ 283205 w 479"/>
                <a:gd name="T17" fmla="*/ 564793 h 498"/>
                <a:gd name="T18" fmla="*/ 217850 w 479"/>
                <a:gd name="T19" fmla="*/ 602446 h 498"/>
                <a:gd name="T20" fmla="*/ 153947 w 479"/>
                <a:gd name="T21" fmla="*/ 577827 h 498"/>
                <a:gd name="T22" fmla="*/ 167018 w 479"/>
                <a:gd name="T23" fmla="*/ 461972 h 498"/>
                <a:gd name="T24" fmla="*/ 412463 w 479"/>
                <a:gd name="T25" fmla="*/ 217228 h 498"/>
                <a:gd name="T26" fmla="*/ 448771 w 479"/>
                <a:gd name="T27" fmla="*/ 217228 h 498"/>
                <a:gd name="T28" fmla="*/ 448771 w 479"/>
                <a:gd name="T29" fmla="*/ 257777 h 498"/>
                <a:gd name="T30" fmla="*/ 206231 w 479"/>
                <a:gd name="T31" fmla="*/ 499624 h 498"/>
                <a:gd name="T32" fmla="*/ 193160 w 479"/>
                <a:gd name="T33" fmla="*/ 551759 h 498"/>
                <a:gd name="T34" fmla="*/ 206231 w 479"/>
                <a:gd name="T35" fmla="*/ 551759 h 498"/>
                <a:gd name="T36" fmla="*/ 243992 w 479"/>
                <a:gd name="T37" fmla="*/ 538725 h 498"/>
                <a:gd name="T38" fmla="*/ 579481 w 479"/>
                <a:gd name="T39" fmla="*/ 192609 h 498"/>
                <a:gd name="T40" fmla="*/ 604171 w 479"/>
                <a:gd name="T41" fmla="*/ 115855 h 498"/>
                <a:gd name="T42" fmla="*/ 553339 w 479"/>
                <a:gd name="T43" fmla="*/ 63720 h 498"/>
                <a:gd name="T44" fmla="*/ 476366 w 479"/>
                <a:gd name="T45" fmla="*/ 89788 h 498"/>
                <a:gd name="T46" fmla="*/ 116187 w 479"/>
                <a:gd name="T47" fmla="*/ 435904 h 498"/>
                <a:gd name="T48" fmla="*/ 116187 w 479"/>
                <a:gd name="T49" fmla="*/ 628513 h 498"/>
                <a:gd name="T50" fmla="*/ 294824 w 479"/>
                <a:gd name="T51" fmla="*/ 615479 h 498"/>
                <a:gd name="T52" fmla="*/ 656455 w 479"/>
                <a:gd name="T53" fmla="*/ 269363 h 498"/>
                <a:gd name="T54" fmla="*/ 694216 w 479"/>
                <a:gd name="T55" fmla="*/ 269363 h 498"/>
                <a:gd name="T56" fmla="*/ 694216 w 479"/>
                <a:gd name="T57" fmla="*/ 293982 h 498"/>
                <a:gd name="T58" fmla="*/ 334037 w 479"/>
                <a:gd name="T59" fmla="*/ 654580 h 498"/>
                <a:gd name="T60" fmla="*/ 193160 w 479"/>
                <a:gd name="T61" fmla="*/ 719749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031808" y="4674549"/>
            <a:ext cx="520700" cy="520700"/>
            <a:chOff x="17333272" y="9579770"/>
            <a:chExt cx="1388351" cy="1388169"/>
          </a:xfrm>
        </p:grpSpPr>
        <p:sp>
          <p:nvSpPr>
            <p:cNvPr id="40" name="Oval 39"/>
            <p:cNvSpPr/>
            <p:nvPr/>
          </p:nvSpPr>
          <p:spPr>
            <a:xfrm>
              <a:off x="17333272" y="9579770"/>
              <a:ext cx="1388351" cy="13881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4" name="Freeform 104"/>
            <p:cNvSpPr>
              <a:spLocks noChangeArrowheads="1"/>
            </p:cNvSpPr>
            <p:nvPr/>
          </p:nvSpPr>
          <p:spPr bwMode="auto">
            <a:xfrm>
              <a:off x="17756187" y="9982200"/>
              <a:ext cx="596031" cy="400869"/>
            </a:xfrm>
            <a:custGeom>
              <a:avLst/>
              <a:gdLst>
                <a:gd name="T0" fmla="*/ 243449 w 497"/>
                <a:gd name="T1" fmla="*/ 305707 h 337"/>
                <a:gd name="T2" fmla="*/ 243449 w 497"/>
                <a:gd name="T3" fmla="*/ 305707 h 337"/>
                <a:gd name="T4" fmla="*/ 265036 w 497"/>
                <a:gd name="T5" fmla="*/ 388974 h 337"/>
                <a:gd name="T6" fmla="*/ 339390 w 497"/>
                <a:gd name="T7" fmla="*/ 368752 h 337"/>
                <a:gd name="T8" fmla="*/ 477305 w 497"/>
                <a:gd name="T9" fmla="*/ 10706 h 337"/>
                <a:gd name="T10" fmla="*/ 243449 w 497"/>
                <a:gd name="T11" fmla="*/ 305707 h 337"/>
                <a:gd name="T12" fmla="*/ 297416 w 497"/>
                <a:gd name="T13" fmla="*/ 84456 h 337"/>
                <a:gd name="T14" fmla="*/ 297416 w 497"/>
                <a:gd name="T15" fmla="*/ 84456 h 337"/>
                <a:gd name="T16" fmla="*/ 328597 w 497"/>
                <a:gd name="T17" fmla="*/ 84456 h 337"/>
                <a:gd name="T18" fmla="*/ 371770 w 497"/>
                <a:gd name="T19" fmla="*/ 30928 h 337"/>
                <a:gd name="T20" fmla="*/ 297416 w 497"/>
                <a:gd name="T21" fmla="*/ 20222 h 337"/>
                <a:gd name="T22" fmla="*/ 0 w 497"/>
                <a:gd name="T23" fmla="*/ 336635 h 337"/>
                <a:gd name="T24" fmla="*/ 0 w 497"/>
                <a:gd name="T25" fmla="*/ 368752 h 337"/>
                <a:gd name="T26" fmla="*/ 31181 w 497"/>
                <a:gd name="T27" fmla="*/ 399679 h 337"/>
                <a:gd name="T28" fmla="*/ 63561 w 497"/>
                <a:gd name="T29" fmla="*/ 368752 h 337"/>
                <a:gd name="T30" fmla="*/ 63561 w 497"/>
                <a:gd name="T31" fmla="*/ 336635 h 337"/>
                <a:gd name="T32" fmla="*/ 297416 w 497"/>
                <a:gd name="T33" fmla="*/ 84456 h 337"/>
                <a:gd name="T34" fmla="*/ 509684 w 497"/>
                <a:gd name="T35" fmla="*/ 116573 h 337"/>
                <a:gd name="T36" fmla="*/ 509684 w 497"/>
                <a:gd name="T37" fmla="*/ 116573 h 337"/>
                <a:gd name="T38" fmla="*/ 488098 w 497"/>
                <a:gd name="T39" fmla="*/ 179618 h 337"/>
                <a:gd name="T40" fmla="*/ 530072 w 497"/>
                <a:gd name="T41" fmla="*/ 336635 h 337"/>
                <a:gd name="T42" fmla="*/ 530072 w 497"/>
                <a:gd name="T43" fmla="*/ 368752 h 337"/>
                <a:gd name="T44" fmla="*/ 562452 w 497"/>
                <a:gd name="T45" fmla="*/ 399679 h 337"/>
                <a:gd name="T46" fmla="*/ 562452 w 497"/>
                <a:gd name="T47" fmla="*/ 399679 h 337"/>
                <a:gd name="T48" fmla="*/ 594832 w 497"/>
                <a:gd name="T49" fmla="*/ 368752 h 337"/>
                <a:gd name="T50" fmla="*/ 594832 w 497"/>
                <a:gd name="T51" fmla="*/ 336635 h 337"/>
                <a:gd name="T52" fmla="*/ 509684 w 497"/>
                <a:gd name="T53" fmla="*/ 116573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0270" y="1161257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WEBSITE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3582" y="1247775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47814" y="5289783"/>
            <a:ext cx="511906" cy="481929"/>
          </a:xfrm>
          <a:prstGeom prst="ellipse">
            <a:avLst/>
          </a:prstGeom>
          <a:solidFill>
            <a:schemeClr val="accent1"/>
          </a:solidFill>
          <a:ln w="3175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4" rIns="45707" bIns="22854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7" name="Freeform 45"/>
          <p:cNvSpPr>
            <a:spLocks noChangeArrowheads="1"/>
          </p:cNvSpPr>
          <p:nvPr/>
        </p:nvSpPr>
        <p:spPr bwMode="auto">
          <a:xfrm>
            <a:off x="1174839" y="5430564"/>
            <a:ext cx="264082" cy="170575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4" tIns="22858" rIns="45714" bIns="22858" anchor="ctr"/>
          <a:lstStyle/>
          <a:p>
            <a:pPr defTabSz="609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52508" y="5370311"/>
            <a:ext cx="1756645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CALENDAR OF EVENTS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276915" y="5289783"/>
            <a:ext cx="1276947" cy="3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 rtlCol="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err="1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www.lai.org</a:t>
            </a:r>
            <a:endParaRPr lang="en-US" sz="1600" dirty="0" smtClean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MORE THAN A BUSINESS MEETING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LAND ECONOMICS WEEKEND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591656"/>
            <a:ext cx="3157538" cy="2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Twice yearly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Behind-the-scenes access to projects and cities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Open to members and guests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Address wider issues of national and international interest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Provide a valuable forum for networking and discussions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9776" y="4799954"/>
            <a:ext cx="682226" cy="261606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Washington, DC</a:t>
            </a:r>
          </a:p>
          <a:p>
            <a:pPr algn="r"/>
            <a:r>
              <a:rPr lang="en-US" sz="700" dirty="0" smtClean="0">
                <a:latin typeface="+mn-lt"/>
              </a:rPr>
              <a:t>2015</a:t>
            </a:r>
            <a:endParaRPr lang="en-US" sz="700" dirty="0">
              <a:latin typeface="+mn-lt"/>
            </a:endParaRPr>
          </a:p>
        </p:txBody>
      </p:sp>
      <p:pic>
        <p:nvPicPr>
          <p:cNvPr id="9" name="Picture Placeholder 8" descr="DC_LEW_AA_museum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50" b="6950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7"/>
            <a:ext cx="2762610" cy="3780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HONORING EXCELLENCE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2397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INTERNATIONAL AWARDS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8"/>
            <a:ext cx="3157538" cy="272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Member of the Year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Public Official / Urban Affairs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Journalism Author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Richard T Ely Distinguished Educator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Skyline Award – Best Project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84328" y="4799953"/>
            <a:ext cx="1887684" cy="369328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International Member of the Year Laurie Marston</a:t>
            </a:r>
          </a:p>
          <a:p>
            <a:pPr algn="r"/>
            <a:r>
              <a:rPr lang="en-US" sz="700" dirty="0" smtClean="0">
                <a:latin typeface="+mn-lt"/>
              </a:rPr>
              <a:t>Washington, DC</a:t>
            </a:r>
          </a:p>
          <a:p>
            <a:pPr algn="r"/>
            <a:r>
              <a:rPr lang="en-US" sz="700" dirty="0" smtClean="0">
                <a:latin typeface="+mn-lt"/>
              </a:rPr>
              <a:t>2015</a:t>
            </a:r>
            <a:endParaRPr lang="en-US" sz="700" dirty="0">
              <a:latin typeface="+mn-lt"/>
            </a:endParaRPr>
          </a:p>
        </p:txBody>
      </p:sp>
      <p:pic>
        <p:nvPicPr>
          <p:cNvPr id="12" name="Picture Placeholder 11" descr="DC_LEW_Marston_award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50" b="6950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KEYNOTES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ONLINE NEWSLETTER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591656"/>
            <a:ext cx="3157538" cy="1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Online member newsletter 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Keep up with </a:t>
            </a:r>
            <a:r>
              <a:rPr lang="en-US" sz="1600" smtClean="0">
                <a:latin typeface="Roboto Light"/>
                <a:ea typeface="Roboto Regular" charset="0"/>
                <a:cs typeface="Roboto Light"/>
              </a:rPr>
              <a:t>the latest LAI 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news and events at </a:t>
            </a:r>
            <a:br>
              <a:rPr lang="en-US" sz="1600" dirty="0" smtClean="0">
                <a:latin typeface="Roboto Light"/>
                <a:ea typeface="Roboto Regular" charset="0"/>
                <a:cs typeface="Roboto Light"/>
              </a:rPr>
            </a:b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lai.org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/news/keynotes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Use it to promote your activities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Send announcements to the editor at </a:t>
            </a: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lai@lai.org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010" y="4799954"/>
            <a:ext cx="990002" cy="261606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Vancouver Development</a:t>
            </a:r>
          </a:p>
          <a:p>
            <a:pPr algn="r"/>
            <a:r>
              <a:rPr lang="en-US" sz="700" dirty="0" err="1" smtClean="0">
                <a:latin typeface="+mn-lt"/>
              </a:rPr>
              <a:t>KeyNotes</a:t>
            </a:r>
            <a:r>
              <a:rPr lang="en-US" sz="700" dirty="0" smtClean="0">
                <a:latin typeface="+mn-lt"/>
              </a:rPr>
              <a:t> – June, 2015</a:t>
            </a:r>
            <a:endParaRPr lang="en-US" sz="700" dirty="0">
              <a:latin typeface="+mn-lt"/>
            </a:endParaRPr>
          </a:p>
        </p:txBody>
      </p:sp>
      <p:pic>
        <p:nvPicPr>
          <p:cNvPr id="9" name="Picture Placeholder 8" descr="690x280x14038_Morning_Aerial_EventPlaza_SDHR03,P20,P282,P29,P20low-res.jpg.pagespeed.ic.gREbpBZdhI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563" r="14563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I-chapter-logos-LEF_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34" y="470616"/>
            <a:ext cx="3073400" cy="1723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LAND ECONOMICS FOUNDATION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80271" y="2194561"/>
            <a:ext cx="7174695" cy="306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</a:pPr>
            <a:endParaRPr lang="en-US" sz="1600" dirty="0" smtClean="0">
              <a:latin typeface="Roboto Light"/>
              <a:ea typeface="Roboto Regular" charset="0"/>
              <a:cs typeface="Roboto Light"/>
            </a:endParaRP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Research and Funding Priorities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Lessons to be learned from the study of past and present growth of existing urban areas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Real estate impacts and planning implications of urban infrastructure investment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Support for community issues and initiatives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Chapter Presidents make up the Board of Directors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Goal of 5% distribution of Foundation Corpus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Consider the Land Economics Foundation in your estate planning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Learn more at </a:t>
            </a: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www.lai-lef.org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 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KEY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HISTORY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itle 20"/>
          <p:cNvSpPr txBox="1">
            <a:spLocks/>
          </p:cNvSpPr>
          <p:nvPr/>
        </p:nvSpPr>
        <p:spPr bwMode="auto">
          <a:xfrm>
            <a:off x="2651567" y="3141452"/>
            <a:ext cx="1910454" cy="16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TOP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CENTER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BOTTOM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DESIGNER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ORIGINAL DESIGN</a:t>
            </a:r>
          </a:p>
          <a:p>
            <a:pPr algn="r" defTabSz="228573">
              <a:lnSpc>
                <a:spcPct val="130000"/>
              </a:lnSpc>
            </a:pPr>
            <a:endParaRPr lang="en-US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8" name="Title 20"/>
          <p:cNvSpPr txBox="1">
            <a:spLocks/>
          </p:cNvSpPr>
          <p:nvPr/>
        </p:nvSpPr>
        <p:spPr bwMode="auto">
          <a:xfrm>
            <a:off x="4553288" y="3141452"/>
            <a:ext cx="3965238" cy="16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Tankard from Richard T. Ely’s Crest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The Greek letters “Lambda” and “Alpha”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Globe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James Massey, 1931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Based on a mold of Professor Ely’s ring</a:t>
            </a:r>
          </a:p>
          <a:p>
            <a:pPr defTabSz="228573">
              <a:lnSpc>
                <a:spcPct val="130000"/>
              </a:lnSpc>
            </a:pPr>
            <a:endParaRPr lang="en-US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246" y="1181102"/>
            <a:ext cx="6280755" cy="561181"/>
          </a:xfrm>
          <a:prstGeom prst="rect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2" tIns="17141" rIns="34282" bIns="17141" anchor="ctr">
            <a:prstTxWarp prst="textNoShape">
              <a:avLst/>
            </a:prstTxWarp>
          </a:bodyPr>
          <a:lstStyle/>
          <a:p>
            <a:pPr algn="ctr"/>
            <a:endParaRPr lang="en-US" sz="2200" i="1" dirty="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23166" y="1325891"/>
            <a:ext cx="4572000" cy="2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“LOGOS AGROIKOS”   </a:t>
            </a:r>
            <a:r>
              <a:rPr lang="en-US" sz="14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THE STUDY OF LAND</a:t>
            </a:r>
            <a:endParaRPr lang="en-US" sz="14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pic>
        <p:nvPicPr>
          <p:cNvPr id="10" name="Picture 9" descr="Small_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6" y="1970617"/>
            <a:ext cx="2540000" cy="37465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 bwMode="auto">
          <a:xfrm>
            <a:off x="3198813" y="2035969"/>
            <a:ext cx="0" cy="29972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5862638" y="2035969"/>
            <a:ext cx="0" cy="29972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1405733" y="2497139"/>
            <a:ext cx="1027113" cy="10167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1</a:t>
            </a:r>
            <a:endParaRPr lang="en-US" sz="1800" dirty="0">
              <a:solidFill>
                <a:srgbClr val="FFFFFF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822326" y="3591720"/>
            <a:ext cx="2251075" cy="9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INTERNATIONAL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Dues to International are invoiced along with your annual Chapter dues in December.  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045744" y="2496345"/>
            <a:ext cx="1027113" cy="101838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711157" y="2496345"/>
            <a:ext cx="1027113" cy="10183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ANNUAL MEMBERSHIP DUES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3447258" y="3591720"/>
            <a:ext cx="2251075" cy="116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CHAPTER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Dues to your local Chapter are set by the Chapter, and vary depending on the number and kind of events for members.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6138069" y="3591719"/>
            <a:ext cx="2251869" cy="124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LAND ECONOMICS</a:t>
            </a:r>
          </a:p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FOUNDATION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This is a voluntary charitable donation. LEF is a 501 (</a:t>
            </a:r>
            <a:r>
              <a:rPr lang="en-US" sz="1100" dirty="0" err="1" smtClean="0">
                <a:latin typeface="Roboto Light" charset="0"/>
                <a:ea typeface="Roboto Light" charset="0"/>
                <a:cs typeface="Roboto Light" charset="0"/>
              </a:rPr>
              <a:t>c</a:t>
            </a:r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) 3 nonprofit corporation.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622" y="1248156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98"/>
          <p:cNvSpPr>
            <a:spLocks/>
          </p:cNvSpPr>
          <p:nvPr/>
        </p:nvSpPr>
        <p:spPr bwMode="auto">
          <a:xfrm>
            <a:off x="808038" y="4405314"/>
            <a:ext cx="169069" cy="2405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4284" tIns="14284" rIns="14284" bIns="14284" anchor="ctr"/>
          <a:lstStyle/>
          <a:p>
            <a:pPr defTabSz="128416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1720" y="4376738"/>
            <a:ext cx="2502270" cy="972503"/>
            <a:chOff x="838200" y="2992185"/>
            <a:chExt cx="1600200" cy="755461"/>
          </a:xfrm>
        </p:grpSpPr>
        <p:sp>
          <p:nvSpPr>
            <p:cNvPr id="157715" name="TextBox 27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200" cy="23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latin typeface="Roboto Light" charset="0"/>
                  <a:ea typeface="Roboto Light" charset="0"/>
                  <a:cs typeface="Roboto Light" charset="0"/>
                </a:rPr>
                <a:t>Chapter Office</a:t>
              </a:r>
              <a:endParaRPr lang="en-US" sz="14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7716" name="TextBox 28"/>
            <p:cNvSpPr txBox="1">
              <a:spLocks noChangeArrowheads="1"/>
            </p:cNvSpPr>
            <p:nvPr/>
          </p:nvSpPr>
          <p:spPr bwMode="auto">
            <a:xfrm>
              <a:off x="838200" y="3228853"/>
              <a:ext cx="1600200" cy="518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Address Line 1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Address Line 2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Address Line 3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Name, Title</a:t>
              </a:r>
            </a:p>
            <a:p>
              <a:pPr>
                <a:lnSpc>
                  <a:spcPct val="120000"/>
                </a:lnSpc>
              </a:pP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123.456.7890 </a:t>
              </a: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tel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/fax</a:t>
              </a:r>
            </a:p>
            <a:p>
              <a:pPr>
                <a:lnSpc>
                  <a:spcPct val="120000"/>
                </a:lnSpc>
              </a:pP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email@chapterdomain.org</a:t>
              </a: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www.chapterdomain.org</a:t>
              </a: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288536" y="4405314"/>
            <a:ext cx="2526812" cy="943927"/>
            <a:chOff x="-763876" y="3001090"/>
            <a:chExt cx="1600200" cy="807479"/>
          </a:xfrm>
        </p:grpSpPr>
        <p:sp>
          <p:nvSpPr>
            <p:cNvPr id="157711" name="TextBox 34"/>
            <p:cNvSpPr txBox="1">
              <a:spLocks noChangeArrowheads="1"/>
            </p:cNvSpPr>
            <p:nvPr/>
          </p:nvSpPr>
          <p:spPr bwMode="auto">
            <a:xfrm>
              <a:off x="-763876" y="3001090"/>
              <a:ext cx="1600200" cy="26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latin typeface="Roboto Light" charset="0"/>
                  <a:ea typeface="Roboto Light" charset="0"/>
                  <a:cs typeface="Roboto Light" charset="0"/>
                </a:rPr>
                <a:t>LAI Headquarters</a:t>
              </a:r>
              <a:endParaRPr lang="en-US" sz="14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7712" name="TextBox 38"/>
            <p:cNvSpPr txBox="1">
              <a:spLocks noChangeArrowheads="1"/>
            </p:cNvSpPr>
            <p:nvPr/>
          </p:nvSpPr>
          <p:spPr bwMode="auto">
            <a:xfrm>
              <a:off x="-763876" y="3237267"/>
              <a:ext cx="1600200" cy="57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PO Box 72720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Phoenix, Arizona 85050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USA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Sheila Hamilton, Executive Director</a:t>
              </a:r>
            </a:p>
            <a:p>
              <a:pPr>
                <a:lnSpc>
                  <a:spcPct val="120000"/>
                </a:lnSpc>
              </a:pPr>
              <a:endParaRPr lang="en-US" sz="9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46" name="AutoShape 81"/>
          <p:cNvSpPr>
            <a:spLocks/>
          </p:cNvSpPr>
          <p:nvPr/>
        </p:nvSpPr>
        <p:spPr bwMode="auto">
          <a:xfrm>
            <a:off x="767955" y="5941768"/>
            <a:ext cx="224631" cy="1643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14284" tIns="14284" rIns="14284" bIns="14284" anchor="ctr"/>
          <a:lstStyle/>
          <a:p>
            <a:pPr defTabSz="128416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3628232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CONTACT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5770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376613"/>
          </a:xfrm>
          <a:solidFill>
            <a:schemeClr val="accent1"/>
          </a:solidFill>
        </p:spPr>
      </p:sp>
      <p:sp>
        <p:nvSpPr>
          <p:cNvPr id="24" name="Rectangle 23"/>
          <p:cNvSpPr/>
          <p:nvPr/>
        </p:nvSpPr>
        <p:spPr>
          <a:xfrm>
            <a:off x="804863" y="3714751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Freeform 215"/>
          <p:cNvSpPr>
            <a:spLocks noChangeArrowheads="1"/>
          </p:cNvSpPr>
          <p:nvPr/>
        </p:nvSpPr>
        <p:spPr bwMode="auto">
          <a:xfrm>
            <a:off x="767955" y="5417821"/>
            <a:ext cx="157163" cy="294481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14" tIns="22858" rIns="45714" bIns="22858" anchor="ctr"/>
          <a:lstStyle/>
          <a:p>
            <a:pPr defTabSz="609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8536" y="5541264"/>
            <a:ext cx="1043876" cy="184662"/>
          </a:xfrm>
          <a:prstGeom prst="rect">
            <a:avLst/>
          </a:prstGeom>
        </p:spPr>
        <p:txBody>
          <a:bodyPr wrap="none" lIns="91440" tIns="22858" rIns="91440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480.719.7404 </a:t>
            </a:r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tel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5340097" y="5527548"/>
            <a:ext cx="1034899" cy="184666"/>
          </a:xfrm>
          <a:prstGeom prst="rect">
            <a:avLst/>
          </a:prstGeom>
        </p:spPr>
        <p:txBody>
          <a:bodyPr wrap="none" lIns="45714" tIns="22858" rIns="45714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 602. 532.7865 fax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6451093" y="5527548"/>
            <a:ext cx="1955154" cy="184662"/>
          </a:xfrm>
          <a:prstGeom prst="rect">
            <a:avLst/>
          </a:prstGeom>
        </p:spPr>
        <p:txBody>
          <a:bodyPr wrap="none" lIns="45714" tIns="22858" rIns="45714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 844.275.8714 toll-free in US/Canada</a:t>
            </a:r>
            <a:endParaRPr lang="en-US" sz="900" dirty="0"/>
          </a:p>
        </p:txBody>
      </p:sp>
      <p:sp>
        <p:nvSpPr>
          <p:cNvPr id="22" name="Rectangle 21"/>
          <p:cNvSpPr/>
          <p:nvPr/>
        </p:nvSpPr>
        <p:spPr>
          <a:xfrm>
            <a:off x="4288536" y="5849435"/>
            <a:ext cx="787395" cy="323161"/>
          </a:xfrm>
          <a:prstGeom prst="rect">
            <a:avLst/>
          </a:prstGeom>
        </p:spPr>
        <p:txBody>
          <a:bodyPr wrap="none" lIns="91440" tIns="22858" rIns="91440" bIns="22858">
            <a:spAutoFit/>
          </a:bodyPr>
          <a:lstStyle/>
          <a:p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lai@lai.org</a:t>
            </a: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www.lai.org</a:t>
            </a:r>
            <a:endParaRPr lang="en-US" sz="900" dirty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80270" y="1171576"/>
            <a:ext cx="7646988" cy="43088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BOARD OF DIRECTORS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CHAPTER NAME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713581" y="2158206"/>
            <a:ext cx="6895742" cy="3384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609324" y="2158206"/>
            <a:ext cx="657321" cy="3384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38976" y="2440190"/>
            <a:ext cx="1869103" cy="29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President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President-Elect/VP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Secretary/Scribe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Treasurer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84279" y="2440190"/>
            <a:ext cx="2058499" cy="28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Past President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>
              <a:spcAft>
                <a:spcPts val="9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42778" y="2440189"/>
            <a:ext cx="2466545" cy="31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899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</a:t>
            </a:r>
            <a:r>
              <a:rPr lang="id-ID" sz="18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8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 * </a:t>
            </a:r>
            <a:b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 *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 *</a:t>
            </a:r>
            <a:r>
              <a:rPr lang="id-ID" sz="1000" b="1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  <a:endParaRPr lang="id-ID" sz="10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NAME *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Title</a:t>
            </a:r>
          </a:p>
          <a:p>
            <a:pPr>
              <a:spcAft>
                <a:spcPts val="900"/>
              </a:spcAft>
            </a:pP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*Ex Officio Board Members</a:t>
            </a: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>
              <a:spcAft>
                <a:spcPts val="3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185" name="Title 20"/>
          <p:cNvSpPr txBox="1">
            <a:spLocks/>
          </p:cNvSpPr>
          <p:nvPr/>
        </p:nvSpPr>
        <p:spPr bwMode="auto">
          <a:xfrm>
            <a:off x="3167623" y="4788503"/>
            <a:ext cx="4440376" cy="16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Founded in 1930 by Richard T. Ely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Membership is honorary and selective</a:t>
            </a:r>
          </a:p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2,000-plus members worldwide</a:t>
            </a:r>
          </a:p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25 Chapters around the globe</a:t>
            </a:r>
          </a:p>
          <a:p>
            <a:pPr algn="just" defTabSz="228573">
              <a:lnSpc>
                <a:spcPct val="130000"/>
              </a:lnSpc>
            </a:pP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941796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THE HONORARY SOCIETY FOR LAND ECONOMICS PROFESSIONALS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/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SC_4499_cropped.jp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8975" b="7731"/>
          <a:stretch>
            <a:fillRect/>
          </a:stretch>
        </p:blipFill>
        <p:spPr>
          <a:xfrm>
            <a:off x="-1922" y="1984248"/>
            <a:ext cx="9145923" cy="2545419"/>
          </a:xfrm>
        </p:spPr>
      </p:pic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185" name="Title 20"/>
          <p:cNvSpPr txBox="1">
            <a:spLocks/>
          </p:cNvSpPr>
          <p:nvPr/>
        </p:nvSpPr>
        <p:spPr bwMode="auto">
          <a:xfrm>
            <a:off x="3167623" y="4788503"/>
            <a:ext cx="4440376" cy="19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is the global network for distinguished professionals in all fields related to the use and development of land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make meaningful connections locally and with peers worldwide</a:t>
            </a: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CONNECTING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PROFESSIONALS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SC_0018.JP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6334" b="25534"/>
          <a:stretch>
            <a:fillRect/>
          </a:stretch>
        </p:blipFill>
        <p:spPr>
          <a:xfrm>
            <a:off x="-1922" y="1947672"/>
            <a:ext cx="9145923" cy="2686591"/>
          </a:xfrm>
        </p:spPr>
      </p:pic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SHARING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KNOWLEDGE</a:t>
            </a:r>
          </a:p>
        </p:txBody>
      </p:sp>
      <p:sp>
        <p:nvSpPr>
          <p:cNvPr id="14" name="Title 20"/>
          <p:cNvSpPr txBox="1">
            <a:spLocks/>
          </p:cNvSpPr>
          <p:nvPr/>
        </p:nvSpPr>
        <p:spPr bwMode="auto">
          <a:xfrm>
            <a:off x="3113243" y="4788503"/>
            <a:ext cx="4440376" cy="13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provides a forum for the exchange of ideas in the fast-paced world of land use and development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come from a wide variety of fields</a:t>
            </a: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C_LEW_presentation_cropped.jpe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6109" b="26498"/>
          <a:stretch>
            <a:fillRect/>
          </a:stretch>
        </p:blipFill>
        <p:spPr>
          <a:xfrm>
            <a:off x="-1" y="1984248"/>
            <a:ext cx="9150060" cy="2522728"/>
          </a:xfrm>
        </p:spPr>
      </p:pic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ADVANCING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BEST PRACTICES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 bwMode="auto">
          <a:xfrm>
            <a:off x="3212187" y="4788503"/>
            <a:ext cx="4440376" cy="14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is committed to high standards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are among the best in their fields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recognizes excellence through the presentation of grants and awards</a:t>
            </a: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1861345" y="2158207"/>
            <a:ext cx="1350169" cy="169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11176" y="3850640"/>
            <a:ext cx="1353312" cy="1696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544464" y="2160555"/>
            <a:ext cx="1387550" cy="16962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3210276" y="3830130"/>
            <a:ext cx="1374744" cy="1716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282656" y="2158206"/>
            <a:ext cx="1353818" cy="1696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5923758" y="3849847"/>
            <a:ext cx="1366837" cy="16962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56138" y="2340864"/>
            <a:ext cx="1354138" cy="13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BOSTON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ELY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Chicago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GEORGE WASHINGTON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Washington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,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 DC</a:t>
            </a:r>
          </a:p>
          <a:p>
            <a:pPr algn="ctr">
              <a:spcAft>
                <a:spcPts val="900"/>
              </a:spcAft>
            </a:pP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85020" y="2157984"/>
            <a:ext cx="1346994" cy="18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128016" rIns="68549" bIns="34275" anchor="b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MEMPHIS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MINNESOTA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NEW YORK</a:t>
            </a:r>
          </a:p>
          <a:p>
            <a:pPr algn="ctr">
              <a:spcAft>
                <a:spcPts val="900"/>
              </a:spcAft>
            </a:pPr>
            <a:r>
              <a:rPr lang="id-ID" sz="11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ORANGE COUNTY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OTTAWA</a:t>
            </a:r>
          </a:p>
          <a:p>
            <a:pPr algn="ctr">
              <a:spcAft>
                <a:spcPts val="900"/>
              </a:spcAft>
            </a:pPr>
            <a:endParaRPr lang="id-ID" sz="10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>
              <a:spcAft>
                <a:spcPts val="9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90595" y="2245441"/>
            <a:ext cx="1342231" cy="1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82296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UNITED ARAB</a:t>
            </a:r>
            <a:b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</a:b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EMIRATES</a:t>
            </a:r>
          </a:p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VANCOUVER</a:t>
            </a:r>
          </a:p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ZIA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New Mexico</a:t>
            </a:r>
          </a:p>
          <a:p>
            <a:pPr algn="ctr">
              <a:spcAft>
                <a:spcPts val="15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8001" y="3998913"/>
            <a:ext cx="1353344" cy="1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ALOHA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Hawaii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ATLANTA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AUM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India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BALTIMORE</a:t>
            </a:r>
            <a:endParaRPr lang="id-ID" sz="1200" b="1" dirty="0">
              <a:solidFill>
                <a:schemeClr val="bg1"/>
              </a:solidFill>
              <a:latin typeface="Roboto Black"/>
              <a:ea typeface="Roboto Light" charset="0"/>
              <a:cs typeface="Roboto Black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22625" y="4029076"/>
            <a:ext cx="1347788" cy="1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GOLDEN GATE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San Francisco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GLOBAL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LONDON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LOS ANGELES</a:t>
            </a:r>
          </a:p>
          <a:p>
            <a:pPr algn="ctr">
              <a:spcAft>
                <a:spcPts val="12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MADRID</a:t>
            </a: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931696" y="3856767"/>
            <a:ext cx="1347787" cy="179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173736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PHILADELPHIA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PHOENIX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SACRAMENTO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SAN DIEGO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SIMCOE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Toronto</a:t>
            </a: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/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270" y="1161257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CHAPTERS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3582" y="1247775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71539" y="1535113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25 CHAPTERS WORLDWIDE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pic>
        <p:nvPicPr>
          <p:cNvPr id="25" name="Picture Placeholder 24" descr="WashingtonDC_small.jpe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b="15755"/>
          <a:stretch>
            <a:fillRect/>
          </a:stretch>
        </p:blipFill>
        <p:spPr>
          <a:xfrm>
            <a:off x="508001" y="2160557"/>
            <a:ext cx="1356487" cy="169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Atlanta_Buckhead_medium.jpeg"/>
          <p:cNvPicPr>
            <a:picLocks noChangeAspect="1"/>
          </p:cNvPicPr>
          <p:nvPr/>
        </p:nvPicPr>
        <p:blipFill>
          <a:blip r:embed="rId3"/>
          <a:srcRect t="6392" b="11781"/>
          <a:stretch>
            <a:fillRect/>
          </a:stretch>
        </p:blipFill>
        <p:spPr>
          <a:xfrm>
            <a:off x="1856139" y="3850640"/>
            <a:ext cx="1366486" cy="1696213"/>
          </a:xfrm>
          <a:prstGeom prst="rect">
            <a:avLst/>
          </a:prstGeom>
        </p:spPr>
      </p:pic>
      <p:pic>
        <p:nvPicPr>
          <p:cNvPr id="52" name="Picture 51" descr="GoldenGate_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277" y="2160556"/>
            <a:ext cx="1360136" cy="1696213"/>
          </a:xfrm>
          <a:prstGeom prst="rect">
            <a:avLst/>
          </a:prstGeom>
        </p:spPr>
      </p:pic>
      <p:pic>
        <p:nvPicPr>
          <p:cNvPr id="54" name="Picture 53" descr="Minneapolis_small.jpeg"/>
          <p:cNvPicPr>
            <a:picLocks noChangeAspect="1"/>
          </p:cNvPicPr>
          <p:nvPr/>
        </p:nvPicPr>
        <p:blipFill>
          <a:blip r:embed="rId5"/>
          <a:srcRect t="11185" b="5070"/>
          <a:stretch>
            <a:fillRect/>
          </a:stretch>
        </p:blipFill>
        <p:spPr>
          <a:xfrm>
            <a:off x="5923758" y="2160556"/>
            <a:ext cx="1366837" cy="1696213"/>
          </a:xfrm>
          <a:prstGeom prst="rect">
            <a:avLst/>
          </a:prstGeom>
        </p:spPr>
      </p:pic>
      <p:pic>
        <p:nvPicPr>
          <p:cNvPr id="26" name="Picture 25" descr="Toronto_small.jpeg"/>
          <p:cNvPicPr>
            <a:picLocks noChangeAspect="1"/>
          </p:cNvPicPr>
          <p:nvPr/>
        </p:nvPicPr>
        <p:blipFill>
          <a:blip r:embed="rId6"/>
          <a:srcRect t="11623" b="4738"/>
          <a:stretch>
            <a:fillRect/>
          </a:stretch>
        </p:blipFill>
        <p:spPr>
          <a:xfrm>
            <a:off x="7282656" y="3850640"/>
            <a:ext cx="1353818" cy="1696213"/>
          </a:xfrm>
          <a:prstGeom prst="rect">
            <a:avLst/>
          </a:prstGeom>
        </p:spPr>
      </p:pic>
      <p:pic>
        <p:nvPicPr>
          <p:cNvPr id="29" name="Picture 28" descr="Madrid_small.jpeg"/>
          <p:cNvPicPr>
            <a:picLocks noChangeAspect="1"/>
          </p:cNvPicPr>
          <p:nvPr/>
        </p:nvPicPr>
        <p:blipFill>
          <a:blip r:embed="rId7"/>
          <a:srcRect t="741" b="16015"/>
          <a:stretch>
            <a:fillRect/>
          </a:stretch>
        </p:blipFill>
        <p:spPr>
          <a:xfrm>
            <a:off x="4570412" y="3856769"/>
            <a:ext cx="1361601" cy="1690084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" y="5049927"/>
            <a:ext cx="9144001" cy="73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65251" y="2389189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HONORARY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45857" y="2678113"/>
            <a:ext cx="1830388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Nominated by active members and vetted by local chapters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65251" y="3585370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CONTRIBUTION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65251" y="3873501"/>
            <a:ext cx="1830388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have made a significant contribution to the field of land economics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5837" y="2389189"/>
            <a:ext cx="1831182" cy="30777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EXPERIENCE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65837" y="2678113"/>
            <a:ext cx="1831182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/>
                <a:ea typeface="Roboto Black" charset="0"/>
                <a:cs typeface="Roboto Light"/>
              </a:rPr>
              <a:t>Members must have at least 10 years of professional experience</a:t>
            </a:r>
            <a:endParaRPr lang="en-US" sz="1200" dirty="0">
              <a:latin typeface="Roboto Light"/>
              <a:ea typeface="Roboto Black" charset="0"/>
              <a:cs typeface="Roboto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5837" y="3585370"/>
            <a:ext cx="1831182" cy="30777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ETHICS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65837" y="3873501"/>
            <a:ext cx="1831182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are committed to high ethical standards 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MEMBERSHIP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45857" y="3573463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PUBLIC SERVICE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5857" y="2378075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SELECTIVE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65251" y="2678113"/>
            <a:ext cx="1830388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Membership in LAI is by invitation only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pic>
        <p:nvPicPr>
          <p:cNvPr id="45" name="Picture 44" descr="LAI_logo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745857" y="3873501"/>
            <a:ext cx="1830388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have distinguished themselves in their communities through public service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13583" y="5221225"/>
            <a:ext cx="7813675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Members include Architects, Appraisers, City Planners, Developers, Lawyers, Barristers, Bankers, Government Officials, Engineers, Economists, Environmental Scientists, Real Estate Agents, among other professionals.</a:t>
            </a:r>
            <a:endParaRPr lang="en-US" sz="1200" dirty="0">
              <a:solidFill>
                <a:schemeClr val="bg1"/>
              </a:solidFill>
              <a:latin typeface="Roboto Medium"/>
              <a:ea typeface="Roboto Black" charset="0"/>
              <a:cs typeface="Roboto Medium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3582" y="1248156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479065" y="3490077"/>
            <a:ext cx="4857489" cy="5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rtlCol="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>
                <a:solidFill>
                  <a:schemeClr val="tx2"/>
                </a:solidFill>
                <a:latin typeface="Roboto Medium"/>
                <a:ea typeface="Roboto Light" charset="0"/>
                <a:cs typeface="Roboto Medium"/>
              </a:rPr>
              <a:t>BENEFITS OF MEMBERSHIP</a:t>
            </a:r>
          </a:p>
        </p:txBody>
      </p:sp>
      <p:sp>
        <p:nvSpPr>
          <p:cNvPr id="6" name="Chevron 5"/>
          <p:cNvSpPr/>
          <p:nvPr/>
        </p:nvSpPr>
        <p:spPr>
          <a:xfrm>
            <a:off x="5200079" y="3186011"/>
            <a:ext cx="933060" cy="877290"/>
          </a:xfrm>
          <a:prstGeom prst="chevron">
            <a:avLst/>
          </a:prstGeom>
          <a:solidFill>
            <a:schemeClr val="accent2"/>
          </a:solidFill>
          <a:ln w="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133139" y="3186011"/>
            <a:ext cx="933060" cy="877290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066199" y="3186011"/>
            <a:ext cx="933060" cy="87729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I Theme">
  <a:themeElements>
    <a:clrScheme name="Custom 6">
      <a:dk1>
        <a:srgbClr val="000000"/>
      </a:dk1>
      <a:lt1>
        <a:sysClr val="window" lastClr="FFFFFF"/>
      </a:lt1>
      <a:dk2>
        <a:srgbClr val="2D4F70"/>
      </a:dk2>
      <a:lt2>
        <a:srgbClr val="88C1D5"/>
      </a:lt2>
      <a:accent1>
        <a:srgbClr val="2688AE"/>
      </a:accent1>
      <a:accent2>
        <a:srgbClr val="F6914E"/>
      </a:accent2>
      <a:accent3>
        <a:srgbClr val="999999"/>
      </a:accent3>
      <a:accent4>
        <a:srgbClr val="FF6633"/>
      </a:accent4>
      <a:accent5>
        <a:srgbClr val="000033"/>
      </a:accent5>
      <a:accent6>
        <a:srgbClr val="660033"/>
      </a:accent6>
      <a:hlink>
        <a:srgbClr val="2688AE"/>
      </a:hlink>
      <a:folHlink>
        <a:srgbClr val="2D4F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182861" tIns="91430" rIns="182861" bIns="91430" anchor="b">
        <a:prstTxWarp prst="textNoShape">
          <a:avLst/>
        </a:prstTxWarp>
        <a:spAutoFit/>
      </a:bodyPr>
      <a:lstStyle>
        <a:defPPr marL="182880" indent="-457200" defTabSz="457200">
          <a:lnSpc>
            <a:spcPct val="130000"/>
          </a:lnSpc>
          <a:spcBef>
            <a:spcPts val="0"/>
          </a:spcBef>
          <a:spcAft>
            <a:spcPts val="600"/>
          </a:spcAft>
          <a:buFont typeface="Wingdings" charset="2"/>
          <a:buChar char="§"/>
          <a:defRPr sz="3200" dirty="0" smtClean="0"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777</Words>
  <Application>Microsoft Macintosh PowerPoint</Application>
  <PresentationFormat>On-screen Show (4:3)</PresentationFormat>
  <Paragraphs>210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LAI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 New Member PowerPoint Presentation</dc:title>
  <dc:subject/>
  <dc:creator>PS&amp;A Communications</dc:creator>
  <cp:keywords/>
  <dc:description/>
  <cp:lastModifiedBy>NONE</cp:lastModifiedBy>
  <cp:revision>902</cp:revision>
  <cp:lastPrinted>2015-08-20T01:55:57Z</cp:lastPrinted>
  <dcterms:created xsi:type="dcterms:W3CDTF">2016-01-29T19:46:01Z</dcterms:created>
  <dcterms:modified xsi:type="dcterms:W3CDTF">2016-01-29T19:49:16Z</dcterms:modified>
  <cp:category/>
</cp:coreProperties>
</file>